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6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083E57-53C4-1040-9C81-B72294E452DE}" v="18" dt="2025-05-02T18:02:16.0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08"/>
    <p:restoredTop sz="94634"/>
  </p:normalViewPr>
  <p:slideViewPr>
    <p:cSldViewPr snapToGrid="0">
      <p:cViewPr varScale="1">
        <p:scale>
          <a:sx n="95" d="100"/>
          <a:sy n="95" d="100"/>
        </p:scale>
        <p:origin x="104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25B2A-667F-1D43-973E-FF302683FBAA}" type="datetimeFigureOut">
              <a:rPr lang="en-US" smtClean="0"/>
              <a:t>5/2/25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CE0F9-3C70-C940-B279-4DE6660B75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67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CE0F9-3C70-C940-B279-4DE6660B75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09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CE0F9-3C70-C940-B279-4DE6660B75C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861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35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122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321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956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25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72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4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29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25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520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21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5/2/25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78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5" r:id="rId6"/>
    <p:sldLayoutId id="2147483910" r:id="rId7"/>
    <p:sldLayoutId id="2147483911" r:id="rId8"/>
    <p:sldLayoutId id="2147483912" r:id="rId9"/>
    <p:sldLayoutId id="2147483914" r:id="rId10"/>
    <p:sldLayoutId id="21474839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vinfo.gov/content/pkg/GOVPUB-HE20-PURL-gpo23622/pdf/GOVPUB-HE20-PURL-gpo23622.pdf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blog.miguelgrinberg.com/post/the-flask-mega-tutorial-part-iii-web-form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yann0415/herbal-remedies-app" TargetMode="External"/><Relationship Id="rId5" Type="http://schemas.openxmlformats.org/officeDocument/2006/relationships/hyperlink" Target="https://github.com/ryann0415/code_snippets" TargetMode="External"/><Relationship Id="rId4" Type="http://schemas.openxmlformats.org/officeDocument/2006/relationships/hyperlink" Target="https://github.com/ksu-hmi/Root2Remed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75811E00-1179-463A-B5F5-2B4991725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80537892-72B1-4711-BF29-9D855D279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76836" y="-776836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A60B39E-73E4-40A5-A14B-886ACCE13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402049" y="-285591"/>
            <a:ext cx="1028642" cy="1599825"/>
          </a:xfrm>
          <a:custGeom>
            <a:avLst/>
            <a:gdLst>
              <a:gd name="connsiteX0" fmla="*/ 0 w 1028642"/>
              <a:gd name="connsiteY0" fmla="*/ 1070372 h 1070372"/>
              <a:gd name="connsiteX1" fmla="*/ 0 w 1028642"/>
              <a:gd name="connsiteY1" fmla="*/ 28809 h 1070372"/>
              <a:gd name="connsiteX2" fmla="*/ 59341 w 1028642"/>
              <a:gd name="connsiteY2" fmla="*/ 13949 h 1070372"/>
              <a:gd name="connsiteX3" fmla="*/ 198192 w 1028642"/>
              <a:gd name="connsiteY3" fmla="*/ 25 h 1070372"/>
              <a:gd name="connsiteX4" fmla="*/ 634260 w 1028642"/>
              <a:gd name="connsiteY4" fmla="*/ 109941 h 1070372"/>
              <a:gd name="connsiteX5" fmla="*/ 1022700 w 1028642"/>
              <a:gd name="connsiteY5" fmla="*/ 533149 h 1070372"/>
              <a:gd name="connsiteX6" fmla="*/ 759054 w 1028642"/>
              <a:gd name="connsiteY6" fmla="*/ 763009 h 1070372"/>
              <a:gd name="connsiteX7" fmla="*/ 422111 w 1028642"/>
              <a:gd name="connsiteY7" fmla="*/ 913469 h 1070372"/>
              <a:gd name="connsiteX8" fmla="*/ 48112 w 1028642"/>
              <a:gd name="connsiteY8" fmla="*/ 1060279 h 1070372"/>
              <a:gd name="connsiteX9" fmla="*/ 0 w 1028642"/>
              <a:gd name="connsiteY9" fmla="*/ 1070372 h 1070372"/>
              <a:gd name="connsiteX0" fmla="*/ 12700 w 1041342"/>
              <a:gd name="connsiteY0" fmla="*/ 1070372 h 1070372"/>
              <a:gd name="connsiteX1" fmla="*/ 0 w 1041342"/>
              <a:gd name="connsiteY1" fmla="*/ 800632 h 1070372"/>
              <a:gd name="connsiteX2" fmla="*/ 12700 w 1041342"/>
              <a:gd name="connsiteY2" fmla="*/ 28809 h 1070372"/>
              <a:gd name="connsiteX3" fmla="*/ 72041 w 1041342"/>
              <a:gd name="connsiteY3" fmla="*/ 13949 h 1070372"/>
              <a:gd name="connsiteX4" fmla="*/ 210892 w 1041342"/>
              <a:gd name="connsiteY4" fmla="*/ 25 h 1070372"/>
              <a:gd name="connsiteX5" fmla="*/ 646960 w 1041342"/>
              <a:gd name="connsiteY5" fmla="*/ 109941 h 1070372"/>
              <a:gd name="connsiteX6" fmla="*/ 1035400 w 1041342"/>
              <a:gd name="connsiteY6" fmla="*/ 533149 h 1070372"/>
              <a:gd name="connsiteX7" fmla="*/ 771754 w 1041342"/>
              <a:gd name="connsiteY7" fmla="*/ 763009 h 1070372"/>
              <a:gd name="connsiteX8" fmla="*/ 434811 w 1041342"/>
              <a:gd name="connsiteY8" fmla="*/ 913469 h 1070372"/>
              <a:gd name="connsiteX9" fmla="*/ 60812 w 1041342"/>
              <a:gd name="connsiteY9" fmla="*/ 1060279 h 1070372"/>
              <a:gd name="connsiteX10" fmla="*/ 12700 w 1041342"/>
              <a:gd name="connsiteY10" fmla="*/ 1070372 h 1070372"/>
              <a:gd name="connsiteX0" fmla="*/ 157 w 1028799"/>
              <a:gd name="connsiteY0" fmla="*/ 28809 h 1070372"/>
              <a:gd name="connsiteX1" fmla="*/ 59498 w 1028799"/>
              <a:gd name="connsiteY1" fmla="*/ 13949 h 1070372"/>
              <a:gd name="connsiteX2" fmla="*/ 198349 w 1028799"/>
              <a:gd name="connsiteY2" fmla="*/ 25 h 1070372"/>
              <a:gd name="connsiteX3" fmla="*/ 634417 w 1028799"/>
              <a:gd name="connsiteY3" fmla="*/ 109941 h 1070372"/>
              <a:gd name="connsiteX4" fmla="*/ 1022857 w 1028799"/>
              <a:gd name="connsiteY4" fmla="*/ 533149 h 1070372"/>
              <a:gd name="connsiteX5" fmla="*/ 759211 w 1028799"/>
              <a:gd name="connsiteY5" fmla="*/ 763009 h 1070372"/>
              <a:gd name="connsiteX6" fmla="*/ 422268 w 1028799"/>
              <a:gd name="connsiteY6" fmla="*/ 913469 h 1070372"/>
              <a:gd name="connsiteX7" fmla="*/ 48269 w 1028799"/>
              <a:gd name="connsiteY7" fmla="*/ 1060279 h 1070372"/>
              <a:gd name="connsiteX8" fmla="*/ 157 w 1028799"/>
              <a:gd name="connsiteY8" fmla="*/ 1070372 h 1070372"/>
              <a:gd name="connsiteX9" fmla="*/ 78897 w 1028799"/>
              <a:gd name="connsiteY9" fmla="*/ 892072 h 1070372"/>
              <a:gd name="connsiteX0" fmla="*/ 0 w 1028642"/>
              <a:gd name="connsiteY0" fmla="*/ 28809 h 1070372"/>
              <a:gd name="connsiteX1" fmla="*/ 59341 w 1028642"/>
              <a:gd name="connsiteY1" fmla="*/ 13949 h 1070372"/>
              <a:gd name="connsiteX2" fmla="*/ 198192 w 1028642"/>
              <a:gd name="connsiteY2" fmla="*/ 25 h 1070372"/>
              <a:gd name="connsiteX3" fmla="*/ 634260 w 1028642"/>
              <a:gd name="connsiteY3" fmla="*/ 109941 h 1070372"/>
              <a:gd name="connsiteX4" fmla="*/ 1022700 w 1028642"/>
              <a:gd name="connsiteY4" fmla="*/ 533149 h 1070372"/>
              <a:gd name="connsiteX5" fmla="*/ 759054 w 1028642"/>
              <a:gd name="connsiteY5" fmla="*/ 763009 h 1070372"/>
              <a:gd name="connsiteX6" fmla="*/ 422111 w 1028642"/>
              <a:gd name="connsiteY6" fmla="*/ 913469 h 1070372"/>
              <a:gd name="connsiteX7" fmla="*/ 48112 w 1028642"/>
              <a:gd name="connsiteY7" fmla="*/ 1060279 h 1070372"/>
              <a:gd name="connsiteX8" fmla="*/ 0 w 1028642"/>
              <a:gd name="connsiteY8" fmla="*/ 1070372 h 107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8642" h="1070372">
                <a:moveTo>
                  <a:pt x="0" y="28809"/>
                </a:moveTo>
                <a:lnTo>
                  <a:pt x="59341" y="13949"/>
                </a:lnTo>
                <a:cubicBezTo>
                  <a:pt x="108160" y="4225"/>
                  <a:pt x="155782" y="-384"/>
                  <a:pt x="198192" y="25"/>
                </a:cubicBezTo>
                <a:cubicBezTo>
                  <a:pt x="348871" y="1551"/>
                  <a:pt x="500421" y="41223"/>
                  <a:pt x="634260" y="109941"/>
                </a:cubicBezTo>
                <a:cubicBezTo>
                  <a:pt x="779926" y="184763"/>
                  <a:pt x="1074035" y="329556"/>
                  <a:pt x="1022700" y="533149"/>
                </a:cubicBezTo>
                <a:cubicBezTo>
                  <a:pt x="988696" y="667915"/>
                  <a:pt x="871750" y="710748"/>
                  <a:pt x="759054" y="763009"/>
                </a:cubicBezTo>
                <a:cubicBezTo>
                  <a:pt x="648484" y="814288"/>
                  <a:pt x="533718" y="861753"/>
                  <a:pt x="422111" y="913469"/>
                </a:cubicBezTo>
                <a:cubicBezTo>
                  <a:pt x="300479" y="969872"/>
                  <a:pt x="177593" y="1024421"/>
                  <a:pt x="48112" y="1060279"/>
                </a:cubicBezTo>
                <a:lnTo>
                  <a:pt x="0" y="1070372"/>
                </a:ln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BA9C992-00CB-4356-BAC0-DF5DAF722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3906" y="5913098"/>
            <a:ext cx="4228094" cy="944903"/>
          </a:xfrm>
          <a:custGeom>
            <a:avLst/>
            <a:gdLst>
              <a:gd name="connsiteX0" fmla="*/ 1673074 w 4228094"/>
              <a:gd name="connsiteY0" fmla="*/ 230 h 1137038"/>
              <a:gd name="connsiteX1" fmla="*/ 3676781 w 4228094"/>
              <a:gd name="connsiteY1" fmla="*/ 298555 h 1137038"/>
              <a:gd name="connsiteX2" fmla="*/ 4025527 w 4228094"/>
              <a:gd name="connsiteY2" fmla="*/ 425010 h 1137038"/>
              <a:gd name="connsiteX3" fmla="*/ 4228094 w 4228094"/>
              <a:gd name="connsiteY3" fmla="*/ 494088 h 1137038"/>
              <a:gd name="connsiteX4" fmla="*/ 4228094 w 4228094"/>
              <a:gd name="connsiteY4" fmla="*/ 1137038 h 1137038"/>
              <a:gd name="connsiteX5" fmla="*/ 0 w 4228094"/>
              <a:gd name="connsiteY5" fmla="*/ 1137038 h 1137038"/>
              <a:gd name="connsiteX6" fmla="*/ 18109 w 4228094"/>
              <a:gd name="connsiteY6" fmla="*/ 1068877 h 1137038"/>
              <a:gd name="connsiteX7" fmla="*/ 362264 w 4228094"/>
              <a:gd name="connsiteY7" fmla="*/ 366637 h 1137038"/>
              <a:gd name="connsiteX8" fmla="*/ 1386499 w 4228094"/>
              <a:gd name="connsiteY8" fmla="*/ 1522 h 1137038"/>
              <a:gd name="connsiteX9" fmla="*/ 1673074 w 4228094"/>
              <a:gd name="connsiteY9" fmla="*/ 230 h 113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28094" h="1137038">
                <a:moveTo>
                  <a:pt x="1673074" y="230"/>
                </a:moveTo>
                <a:cubicBezTo>
                  <a:pt x="2346512" y="4287"/>
                  <a:pt x="3048424" y="63583"/>
                  <a:pt x="3676781" y="298555"/>
                </a:cubicBezTo>
                <a:cubicBezTo>
                  <a:pt x="3793275" y="342114"/>
                  <a:pt x="3909477" y="384216"/>
                  <a:pt x="4025527" y="425010"/>
                </a:cubicBezTo>
                <a:lnTo>
                  <a:pt x="4228094" y="494088"/>
                </a:lnTo>
                <a:lnTo>
                  <a:pt x="4228094" y="1137038"/>
                </a:lnTo>
                <a:lnTo>
                  <a:pt x="0" y="1137038"/>
                </a:lnTo>
                <a:lnTo>
                  <a:pt x="18109" y="1068877"/>
                </a:lnTo>
                <a:cubicBezTo>
                  <a:pt x="95047" y="799139"/>
                  <a:pt x="194962" y="542008"/>
                  <a:pt x="362264" y="366637"/>
                </a:cubicBezTo>
                <a:cubicBezTo>
                  <a:pt x="622229" y="94062"/>
                  <a:pt x="1015836" y="6565"/>
                  <a:pt x="1386499" y="1522"/>
                </a:cubicBezTo>
                <a:cubicBezTo>
                  <a:pt x="1481245" y="198"/>
                  <a:pt x="1576869" y="-349"/>
                  <a:pt x="1673074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50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5D03542-B73A-4437-A781-FDA37BA42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3921" y="5829359"/>
            <a:ext cx="5038078" cy="1028642"/>
          </a:xfrm>
          <a:custGeom>
            <a:avLst/>
            <a:gdLst>
              <a:gd name="connsiteX0" fmla="*/ 1576991 w 5038078"/>
              <a:gd name="connsiteY0" fmla="*/ 210 h 1238015"/>
              <a:gd name="connsiteX1" fmla="*/ 3403320 w 5038078"/>
              <a:gd name="connsiteY1" fmla="*/ 272125 h 1238015"/>
              <a:gd name="connsiteX2" fmla="*/ 4672870 w 5038078"/>
              <a:gd name="connsiteY2" fmla="*/ 693604 h 1238015"/>
              <a:gd name="connsiteX3" fmla="*/ 5038078 w 5038078"/>
              <a:gd name="connsiteY3" fmla="*/ 795929 h 1238015"/>
              <a:gd name="connsiteX4" fmla="*/ 5038078 w 5038078"/>
              <a:gd name="connsiteY4" fmla="*/ 1238015 h 1238015"/>
              <a:gd name="connsiteX5" fmla="*/ 0 w 5038078"/>
              <a:gd name="connsiteY5" fmla="*/ 1238015 h 1238015"/>
              <a:gd name="connsiteX6" fmla="*/ 19230 w 5038078"/>
              <a:gd name="connsiteY6" fmla="*/ 1159819 h 1238015"/>
              <a:gd name="connsiteX7" fmla="*/ 382219 w 5038078"/>
              <a:gd name="connsiteY7" fmla="*/ 334180 h 1238015"/>
              <a:gd name="connsiteX8" fmla="*/ 1315784 w 5038078"/>
              <a:gd name="connsiteY8" fmla="*/ 1388 h 1238015"/>
              <a:gd name="connsiteX9" fmla="*/ 1576991 w 5038078"/>
              <a:gd name="connsiteY9" fmla="*/ 210 h 123801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129518"/>
              <a:gd name="connsiteY0" fmla="*/ 1237805 h 1329245"/>
              <a:gd name="connsiteX1" fmla="*/ 19230 w 5129518"/>
              <a:gd name="connsiteY1" fmla="*/ 1159609 h 1329245"/>
              <a:gd name="connsiteX2" fmla="*/ 382219 w 5129518"/>
              <a:gd name="connsiteY2" fmla="*/ 333970 h 1329245"/>
              <a:gd name="connsiteX3" fmla="*/ 1315784 w 5129518"/>
              <a:gd name="connsiteY3" fmla="*/ 1178 h 1329245"/>
              <a:gd name="connsiteX4" fmla="*/ 1576991 w 5129518"/>
              <a:gd name="connsiteY4" fmla="*/ 0 h 1329245"/>
              <a:gd name="connsiteX5" fmla="*/ 3403320 w 5129518"/>
              <a:gd name="connsiteY5" fmla="*/ 271915 h 1329245"/>
              <a:gd name="connsiteX6" fmla="*/ 4672870 w 5129518"/>
              <a:gd name="connsiteY6" fmla="*/ 693394 h 1329245"/>
              <a:gd name="connsiteX7" fmla="*/ 5038078 w 5129518"/>
              <a:gd name="connsiteY7" fmla="*/ 795719 h 1329245"/>
              <a:gd name="connsiteX8" fmla="*/ 5129518 w 5129518"/>
              <a:gd name="connsiteY8" fmla="*/ 1329245 h 1329245"/>
              <a:gd name="connsiteX0" fmla="*/ 0 w 5049689"/>
              <a:gd name="connsiteY0" fmla="*/ 1237805 h 1423588"/>
              <a:gd name="connsiteX1" fmla="*/ 19230 w 5049689"/>
              <a:gd name="connsiteY1" fmla="*/ 1159609 h 1423588"/>
              <a:gd name="connsiteX2" fmla="*/ 382219 w 5049689"/>
              <a:gd name="connsiteY2" fmla="*/ 333970 h 1423588"/>
              <a:gd name="connsiteX3" fmla="*/ 1315784 w 5049689"/>
              <a:gd name="connsiteY3" fmla="*/ 1178 h 1423588"/>
              <a:gd name="connsiteX4" fmla="*/ 1576991 w 5049689"/>
              <a:gd name="connsiteY4" fmla="*/ 0 h 1423588"/>
              <a:gd name="connsiteX5" fmla="*/ 3403320 w 5049689"/>
              <a:gd name="connsiteY5" fmla="*/ 271915 h 1423588"/>
              <a:gd name="connsiteX6" fmla="*/ 4672870 w 5049689"/>
              <a:gd name="connsiteY6" fmla="*/ 693394 h 1423588"/>
              <a:gd name="connsiteX7" fmla="*/ 5038078 w 5049689"/>
              <a:gd name="connsiteY7" fmla="*/ 795719 h 1423588"/>
              <a:gd name="connsiteX8" fmla="*/ 5049689 w 5049689"/>
              <a:gd name="connsiteY8" fmla="*/ 1423588 h 1423588"/>
              <a:gd name="connsiteX0" fmla="*/ 0 w 5038078"/>
              <a:gd name="connsiteY0" fmla="*/ 1237805 h 1237805"/>
              <a:gd name="connsiteX1" fmla="*/ 19230 w 5038078"/>
              <a:gd name="connsiteY1" fmla="*/ 1159609 h 1237805"/>
              <a:gd name="connsiteX2" fmla="*/ 382219 w 5038078"/>
              <a:gd name="connsiteY2" fmla="*/ 333970 h 1237805"/>
              <a:gd name="connsiteX3" fmla="*/ 1315784 w 5038078"/>
              <a:gd name="connsiteY3" fmla="*/ 1178 h 1237805"/>
              <a:gd name="connsiteX4" fmla="*/ 1576991 w 5038078"/>
              <a:gd name="connsiteY4" fmla="*/ 0 h 1237805"/>
              <a:gd name="connsiteX5" fmla="*/ 3403320 w 5038078"/>
              <a:gd name="connsiteY5" fmla="*/ 271915 h 1237805"/>
              <a:gd name="connsiteX6" fmla="*/ 4672870 w 5038078"/>
              <a:gd name="connsiteY6" fmla="*/ 693394 h 1237805"/>
              <a:gd name="connsiteX7" fmla="*/ 5038078 w 5038078"/>
              <a:gd name="connsiteY7" fmla="*/ 795719 h 123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078" h="1237805">
                <a:moveTo>
                  <a:pt x="0" y="1237805"/>
                </a:moveTo>
                <a:lnTo>
                  <a:pt x="19230" y="1159609"/>
                </a:lnTo>
                <a:cubicBezTo>
                  <a:pt x="96961" y="850027"/>
                  <a:pt x="191605" y="533778"/>
                  <a:pt x="382219" y="333970"/>
                </a:cubicBezTo>
                <a:cubicBezTo>
                  <a:pt x="619171" y="85526"/>
                  <a:pt x="977934" y="5774"/>
                  <a:pt x="1315784" y="1178"/>
                </a:cubicBezTo>
                <a:lnTo>
                  <a:pt x="1576991" y="0"/>
                </a:lnTo>
                <a:cubicBezTo>
                  <a:pt x="2190813" y="3698"/>
                  <a:pt x="2830589" y="57744"/>
                  <a:pt x="3403320" y="271915"/>
                </a:cubicBezTo>
                <a:cubicBezTo>
                  <a:pt x="3828046" y="430728"/>
                  <a:pt x="4248519" y="568281"/>
                  <a:pt x="4672870" y="693394"/>
                </a:cubicBezTo>
                <a:lnTo>
                  <a:pt x="5038078" y="795719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2E4DD0-43E4-ECC6-27F2-50BCE1D9C85F}"/>
              </a:ext>
            </a:extLst>
          </p:cNvPr>
          <p:cNvSpPr txBox="1"/>
          <p:nvPr/>
        </p:nvSpPr>
        <p:spPr>
          <a:xfrm>
            <a:off x="-1" y="384464"/>
            <a:ext cx="4711701" cy="2500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400" b="0" i="0" u="none" strike="noStrike" dirty="0">
                <a:effectLst/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</a:rPr>
              <a:t>From Root </a:t>
            </a:r>
            <a:r>
              <a:rPr lang="en-US" sz="2400" b="0" i="0" u="none" strike="noStrike" dirty="0">
                <a:effectLst/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</a:rPr>
              <a:t>2</a:t>
            </a:r>
            <a:r>
              <a:rPr lang="en-US" sz="1400" b="0" i="0" u="none" strike="noStrike" dirty="0">
                <a:effectLst/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</a:rPr>
              <a:t> Remedy is a community archive where traditional herbal knowledge meets modern connection. Explore ancestral practices, contribute sacred remedies, and rediscover healing passed down through generations.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BB9A30-6050-BC19-C148-B6A60E098B95}"/>
              </a:ext>
            </a:extLst>
          </p:cNvPr>
          <p:cNvSpPr txBox="1"/>
          <p:nvPr/>
        </p:nvSpPr>
        <p:spPr>
          <a:xfrm>
            <a:off x="3858111" y="5257408"/>
            <a:ext cx="5038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</a:rPr>
              <a:t>Coding &amp; Design by Ryann Williams</a:t>
            </a:r>
          </a:p>
          <a:p>
            <a:endParaRPr lang="en-US" dirty="0">
              <a:highlight>
                <a:srgbClr val="808000"/>
              </a:highlight>
              <a:latin typeface="Lava Devanagari" pitchFamily="2" charset="77"/>
              <a:cs typeface="Lava Devanagari" pitchFamily="2" charset="77"/>
            </a:endParaRPr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C18864-B5BA-5CE9-95D5-7D9891E65854}"/>
              </a:ext>
            </a:extLst>
          </p:cNvPr>
          <p:cNvSpPr txBox="1"/>
          <p:nvPr/>
        </p:nvSpPr>
        <p:spPr>
          <a:xfrm>
            <a:off x="29646" y="3188811"/>
            <a:ext cx="4173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🌟 </a:t>
            </a:r>
            <a:r>
              <a:rPr lang="en-US" b="1" dirty="0">
                <a:solidFill>
                  <a:schemeClr val="bg1"/>
                </a:solidFill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</a:rPr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http://From Root 2 Remedy </a:t>
            </a:r>
            <a:r>
              <a:rPr lang="en-US" b="1" dirty="0">
                <a:solidFill>
                  <a:schemeClr val="bg1"/>
                </a:solidFill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</a:rPr>
              <a:t> 🌟</a:t>
            </a:r>
          </a:p>
        </p:txBody>
      </p:sp>
      <p:pic>
        <p:nvPicPr>
          <p:cNvPr id="20" name="Picture 19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1A6CDA2A-F3DF-C3FD-9E30-7CC20DDFB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0157" y="3193450"/>
            <a:ext cx="4228094" cy="370297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DC45C5B-FF41-CF5F-9170-984FDD0B7777}"/>
              </a:ext>
            </a:extLst>
          </p:cNvPr>
          <p:cNvSpPr txBox="1"/>
          <p:nvPr/>
        </p:nvSpPr>
        <p:spPr>
          <a:xfrm>
            <a:off x="-20905" y="3429000"/>
            <a:ext cx="40341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808000"/>
                </a:highlight>
                <a:uLnTx/>
                <a:uFillTx/>
                <a:latin typeface="Lava Devanagari" pitchFamily="2" charset="77"/>
                <a:cs typeface="Lava Devanagari" pitchFamily="2" charset="77"/>
              </a:rPr>
              <a:t>From Root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808000"/>
                </a:highlight>
                <a:uLnTx/>
                <a:uFillTx/>
                <a:latin typeface="Lava Devanagari" pitchFamily="2" charset="77"/>
                <a:cs typeface="Lava Devanagari" pitchFamily="2" charset="77"/>
              </a:rPr>
              <a:t>2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808000"/>
                </a:highlight>
                <a:uLnTx/>
                <a:uFillTx/>
                <a:latin typeface="Lava Devanagari" pitchFamily="2" charset="77"/>
                <a:cs typeface="Lava Devanagari" pitchFamily="2" charset="77"/>
              </a:rPr>
              <a:t> Remedy seeks to merge oral tradition with modern technology. Users will have access to an archive of herbal remedies, spiritual rituals, and home-based healing approach, while also having the option to contribute their own.</a:t>
            </a:r>
          </a:p>
          <a:p>
            <a:endParaRPr lang="en-US" dirty="0"/>
          </a:p>
        </p:txBody>
      </p:sp>
      <p:pic>
        <p:nvPicPr>
          <p:cNvPr id="26" name="Picture 2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90CD3CF-2AAB-78F0-03B5-2CBB94DDDA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1108" y="38422"/>
            <a:ext cx="5360890" cy="3116606"/>
          </a:xfrm>
          <a:prstGeom prst="rect">
            <a:avLst/>
          </a:prstGeom>
        </p:spPr>
      </p:pic>
      <p:pic>
        <p:nvPicPr>
          <p:cNvPr id="12" name="Picture 11" descr="A logo of a person with a mortar and pestle&#10;&#10;AI-generated content may be incorrect.">
            <a:extLst>
              <a:ext uri="{FF2B5EF4-FFF2-40B4-BE49-F238E27FC236}">
                <a16:creationId xmlns:a16="http://schemas.microsoft.com/office/drawing/2014/main" id="{CF765B45-CDCD-0396-0AC8-866961D129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2346" y="473105"/>
            <a:ext cx="3728086" cy="507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160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9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27" name="Freeform: Shape 11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8" name="Freeform: Shape 13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940B077-B094-4A08-BE18-169281082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of a person with a mortar and pestle&#10;&#10;AI-generated content may be incorrect.">
            <a:extLst>
              <a:ext uri="{FF2B5EF4-FFF2-40B4-BE49-F238E27FC236}">
                <a16:creationId xmlns:a16="http://schemas.microsoft.com/office/drawing/2014/main" id="{A7BCD46C-CEBB-AC8D-5E75-68CDC99F15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957" r="1" b="40707"/>
          <a:stretch/>
        </p:blipFill>
        <p:spPr>
          <a:xfrm>
            <a:off x="6478206" y="471587"/>
            <a:ext cx="6160824" cy="3999813"/>
          </a:xfrm>
          <a:custGeom>
            <a:avLst/>
            <a:gdLst/>
            <a:ahLst/>
            <a:cxnLst/>
            <a:rect l="l" t="t" r="r" b="b"/>
            <a:pathLst>
              <a:path w="10563208" h="6857999">
                <a:moveTo>
                  <a:pt x="2972188" y="0"/>
                </a:moveTo>
                <a:lnTo>
                  <a:pt x="9314249" y="0"/>
                </a:lnTo>
                <a:lnTo>
                  <a:pt x="9430878" y="69747"/>
                </a:lnTo>
                <a:cubicBezTo>
                  <a:pt x="10469689" y="743984"/>
                  <a:pt x="10949181" y="1780548"/>
                  <a:pt x="10195831" y="3077552"/>
                </a:cubicBezTo>
                <a:cubicBezTo>
                  <a:pt x="9461455" y="4340761"/>
                  <a:pt x="6866226" y="6111009"/>
                  <a:pt x="4489476" y="6779100"/>
                </a:cubicBezTo>
                <a:lnTo>
                  <a:pt x="4186946" y="6857999"/>
                </a:lnTo>
                <a:lnTo>
                  <a:pt x="1585769" y="6857999"/>
                </a:lnTo>
                <a:lnTo>
                  <a:pt x="1579154" y="6855853"/>
                </a:lnTo>
                <a:cubicBezTo>
                  <a:pt x="420876" y="6413862"/>
                  <a:pt x="-116852" y="5223019"/>
                  <a:pt x="21216" y="4162463"/>
                </a:cubicBezTo>
                <a:cubicBezTo>
                  <a:pt x="214507" y="2676946"/>
                  <a:pt x="1422204" y="1213361"/>
                  <a:pt x="2693841" y="199072"/>
                </a:cubicBezTo>
                <a:close/>
              </a:path>
            </a:pathLst>
          </a:custGeom>
        </p:spPr>
      </p:pic>
      <p:sp>
        <p:nvSpPr>
          <p:cNvPr id="30" name="Freeform: Shape 17">
            <a:extLst>
              <a:ext uri="{FF2B5EF4-FFF2-40B4-BE49-F238E27FC236}">
                <a16:creationId xmlns:a16="http://schemas.microsoft.com/office/drawing/2014/main" id="{D2B0C795-6883-4711-B6F6-83DDF5FCE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2395">
            <a:off x="-203613" y="521506"/>
            <a:ext cx="4964805" cy="5926406"/>
          </a:xfrm>
          <a:custGeom>
            <a:avLst/>
            <a:gdLst>
              <a:gd name="connsiteX0" fmla="*/ 5024420 w 11934510"/>
              <a:gd name="connsiteY0" fmla="*/ 0 h 6880561"/>
              <a:gd name="connsiteX1" fmla="*/ 11824874 w 11934510"/>
              <a:gd name="connsiteY1" fmla="*/ 1732582 h 6880561"/>
              <a:gd name="connsiteX2" fmla="*/ 11882639 w 11934510"/>
              <a:gd name="connsiteY2" fmla="*/ 1883990 h 6880561"/>
              <a:gd name="connsiteX3" fmla="*/ 11519441 w 11934510"/>
              <a:gd name="connsiteY3" fmla="*/ 3358089 h 6880561"/>
              <a:gd name="connsiteX4" fmla="*/ 4347825 w 11934510"/>
              <a:gd name="connsiteY4" fmla="*/ 6867400 h 6880561"/>
              <a:gd name="connsiteX5" fmla="*/ 4253086 w 11934510"/>
              <a:gd name="connsiteY5" fmla="*/ 6880561 h 6880561"/>
              <a:gd name="connsiteX6" fmla="*/ 449822 w 11934510"/>
              <a:gd name="connsiteY6" fmla="*/ 5911586 h 6880561"/>
              <a:gd name="connsiteX7" fmla="*/ 354825 w 11934510"/>
              <a:gd name="connsiteY7" fmla="*/ 5782669 h 6880561"/>
              <a:gd name="connsiteX8" fmla="*/ 23970 w 11934510"/>
              <a:gd name="connsiteY8" fmla="*/ 4345656 h 6880561"/>
              <a:gd name="connsiteX9" fmla="*/ 3043552 w 11934510"/>
              <a:gd name="connsiteY9" fmla="*/ 737881 h 6880561"/>
              <a:gd name="connsiteX10" fmla="*/ 4929305 w 11934510"/>
              <a:gd name="connsiteY10" fmla="*/ 17161 h 6880561"/>
              <a:gd name="connsiteX0" fmla="*/ 11824874 w 11934510"/>
              <a:gd name="connsiteY0" fmla="*/ 1715714 h 6863693"/>
              <a:gd name="connsiteX1" fmla="*/ 11882639 w 11934510"/>
              <a:gd name="connsiteY1" fmla="*/ 1867122 h 6863693"/>
              <a:gd name="connsiteX2" fmla="*/ 11519441 w 11934510"/>
              <a:gd name="connsiteY2" fmla="*/ 3341221 h 6863693"/>
              <a:gd name="connsiteX3" fmla="*/ 4347825 w 11934510"/>
              <a:gd name="connsiteY3" fmla="*/ 6850532 h 6863693"/>
              <a:gd name="connsiteX4" fmla="*/ 4253086 w 11934510"/>
              <a:gd name="connsiteY4" fmla="*/ 6863693 h 6863693"/>
              <a:gd name="connsiteX5" fmla="*/ 449822 w 11934510"/>
              <a:gd name="connsiteY5" fmla="*/ 5894718 h 6863693"/>
              <a:gd name="connsiteX6" fmla="*/ 354825 w 11934510"/>
              <a:gd name="connsiteY6" fmla="*/ 5765801 h 6863693"/>
              <a:gd name="connsiteX7" fmla="*/ 23970 w 11934510"/>
              <a:gd name="connsiteY7" fmla="*/ 4328788 h 6863693"/>
              <a:gd name="connsiteX8" fmla="*/ 3043552 w 11934510"/>
              <a:gd name="connsiteY8" fmla="*/ 721013 h 6863693"/>
              <a:gd name="connsiteX9" fmla="*/ 4929305 w 11934510"/>
              <a:gd name="connsiteY9" fmla="*/ 293 h 6863693"/>
              <a:gd name="connsiteX10" fmla="*/ 5115860 w 11934510"/>
              <a:gd name="connsiteY10" fmla="*/ 74572 h 6863693"/>
              <a:gd name="connsiteX0" fmla="*/ 11882639 w 11934510"/>
              <a:gd name="connsiteY0" fmla="*/ 1867122 h 6863693"/>
              <a:gd name="connsiteX1" fmla="*/ 11519441 w 11934510"/>
              <a:gd name="connsiteY1" fmla="*/ 3341221 h 6863693"/>
              <a:gd name="connsiteX2" fmla="*/ 4347825 w 11934510"/>
              <a:gd name="connsiteY2" fmla="*/ 6850532 h 6863693"/>
              <a:gd name="connsiteX3" fmla="*/ 4253086 w 11934510"/>
              <a:gd name="connsiteY3" fmla="*/ 6863693 h 6863693"/>
              <a:gd name="connsiteX4" fmla="*/ 449822 w 11934510"/>
              <a:gd name="connsiteY4" fmla="*/ 5894718 h 6863693"/>
              <a:gd name="connsiteX5" fmla="*/ 354825 w 11934510"/>
              <a:gd name="connsiteY5" fmla="*/ 5765801 h 6863693"/>
              <a:gd name="connsiteX6" fmla="*/ 23970 w 11934510"/>
              <a:gd name="connsiteY6" fmla="*/ 4328788 h 6863693"/>
              <a:gd name="connsiteX7" fmla="*/ 3043552 w 11934510"/>
              <a:gd name="connsiteY7" fmla="*/ 721013 h 6863693"/>
              <a:gd name="connsiteX8" fmla="*/ 4929305 w 11934510"/>
              <a:gd name="connsiteY8" fmla="*/ 293 h 6863693"/>
              <a:gd name="connsiteX9" fmla="*/ 5115860 w 11934510"/>
              <a:gd name="connsiteY9" fmla="*/ 74572 h 6863693"/>
              <a:gd name="connsiteX0" fmla="*/ 11519441 w 11519441"/>
              <a:gd name="connsiteY0" fmla="*/ 3341221 h 6863693"/>
              <a:gd name="connsiteX1" fmla="*/ 4347825 w 11519441"/>
              <a:gd name="connsiteY1" fmla="*/ 6850532 h 6863693"/>
              <a:gd name="connsiteX2" fmla="*/ 4253086 w 11519441"/>
              <a:gd name="connsiteY2" fmla="*/ 6863693 h 6863693"/>
              <a:gd name="connsiteX3" fmla="*/ 449822 w 11519441"/>
              <a:gd name="connsiteY3" fmla="*/ 5894718 h 6863693"/>
              <a:gd name="connsiteX4" fmla="*/ 354825 w 11519441"/>
              <a:gd name="connsiteY4" fmla="*/ 5765801 h 6863693"/>
              <a:gd name="connsiteX5" fmla="*/ 23970 w 11519441"/>
              <a:gd name="connsiteY5" fmla="*/ 4328788 h 6863693"/>
              <a:gd name="connsiteX6" fmla="*/ 3043552 w 11519441"/>
              <a:gd name="connsiteY6" fmla="*/ 721013 h 6863693"/>
              <a:gd name="connsiteX7" fmla="*/ 4929305 w 11519441"/>
              <a:gd name="connsiteY7" fmla="*/ 293 h 6863693"/>
              <a:gd name="connsiteX8" fmla="*/ 5115860 w 11519441"/>
              <a:gd name="connsiteY8" fmla="*/ 74572 h 6863693"/>
              <a:gd name="connsiteX0" fmla="*/ 4347825 w 5115860"/>
              <a:gd name="connsiteY0" fmla="*/ 6850532 h 6863693"/>
              <a:gd name="connsiteX1" fmla="*/ 4253086 w 5115860"/>
              <a:gd name="connsiteY1" fmla="*/ 6863693 h 6863693"/>
              <a:gd name="connsiteX2" fmla="*/ 449822 w 5115860"/>
              <a:gd name="connsiteY2" fmla="*/ 5894718 h 6863693"/>
              <a:gd name="connsiteX3" fmla="*/ 354825 w 5115860"/>
              <a:gd name="connsiteY3" fmla="*/ 5765801 h 6863693"/>
              <a:gd name="connsiteX4" fmla="*/ 23970 w 5115860"/>
              <a:gd name="connsiteY4" fmla="*/ 4328788 h 6863693"/>
              <a:gd name="connsiteX5" fmla="*/ 3043552 w 5115860"/>
              <a:gd name="connsiteY5" fmla="*/ 721013 h 6863693"/>
              <a:gd name="connsiteX6" fmla="*/ 4929305 w 5115860"/>
              <a:gd name="connsiteY6" fmla="*/ 293 h 6863693"/>
              <a:gd name="connsiteX7" fmla="*/ 5115860 w 5115860"/>
              <a:gd name="connsiteY7" fmla="*/ 74572 h 6863693"/>
              <a:gd name="connsiteX0" fmla="*/ 4347825 w 5115860"/>
              <a:gd name="connsiteY0" fmla="*/ 6850532 h 6850532"/>
              <a:gd name="connsiteX1" fmla="*/ 449822 w 5115860"/>
              <a:gd name="connsiteY1" fmla="*/ 5894718 h 6850532"/>
              <a:gd name="connsiteX2" fmla="*/ 354825 w 5115860"/>
              <a:gd name="connsiteY2" fmla="*/ 5765801 h 6850532"/>
              <a:gd name="connsiteX3" fmla="*/ 23970 w 5115860"/>
              <a:gd name="connsiteY3" fmla="*/ 4328788 h 6850532"/>
              <a:gd name="connsiteX4" fmla="*/ 3043552 w 5115860"/>
              <a:gd name="connsiteY4" fmla="*/ 721013 h 6850532"/>
              <a:gd name="connsiteX5" fmla="*/ 4929305 w 5115860"/>
              <a:gd name="connsiteY5" fmla="*/ 293 h 6850532"/>
              <a:gd name="connsiteX6" fmla="*/ 5115860 w 5115860"/>
              <a:gd name="connsiteY6" fmla="*/ 74572 h 6850532"/>
              <a:gd name="connsiteX0" fmla="*/ 449822 w 5115860"/>
              <a:gd name="connsiteY0" fmla="*/ 5894718 h 5894718"/>
              <a:gd name="connsiteX1" fmla="*/ 354825 w 5115860"/>
              <a:gd name="connsiteY1" fmla="*/ 5765801 h 5894718"/>
              <a:gd name="connsiteX2" fmla="*/ 23970 w 5115860"/>
              <a:gd name="connsiteY2" fmla="*/ 4328788 h 5894718"/>
              <a:gd name="connsiteX3" fmla="*/ 3043552 w 5115860"/>
              <a:gd name="connsiteY3" fmla="*/ 721013 h 5894718"/>
              <a:gd name="connsiteX4" fmla="*/ 4929305 w 5115860"/>
              <a:gd name="connsiteY4" fmla="*/ 293 h 5894718"/>
              <a:gd name="connsiteX5" fmla="*/ 5115860 w 5115860"/>
              <a:gd name="connsiteY5" fmla="*/ 74572 h 5894718"/>
              <a:gd name="connsiteX0" fmla="*/ 449822 w 4929305"/>
              <a:gd name="connsiteY0" fmla="*/ 5894425 h 5894425"/>
              <a:gd name="connsiteX1" fmla="*/ 354825 w 4929305"/>
              <a:gd name="connsiteY1" fmla="*/ 5765508 h 5894425"/>
              <a:gd name="connsiteX2" fmla="*/ 23970 w 4929305"/>
              <a:gd name="connsiteY2" fmla="*/ 4328495 h 5894425"/>
              <a:gd name="connsiteX3" fmla="*/ 3043552 w 4929305"/>
              <a:gd name="connsiteY3" fmla="*/ 720720 h 5894425"/>
              <a:gd name="connsiteX4" fmla="*/ 4929305 w 4929305"/>
              <a:gd name="connsiteY4" fmla="*/ 0 h 5894425"/>
              <a:gd name="connsiteX0" fmla="*/ 449822 w 4964805"/>
              <a:gd name="connsiteY0" fmla="*/ 5926406 h 5926406"/>
              <a:gd name="connsiteX1" fmla="*/ 354825 w 4964805"/>
              <a:gd name="connsiteY1" fmla="*/ 5797489 h 5926406"/>
              <a:gd name="connsiteX2" fmla="*/ 23970 w 4964805"/>
              <a:gd name="connsiteY2" fmla="*/ 4360476 h 5926406"/>
              <a:gd name="connsiteX3" fmla="*/ 3043552 w 4964805"/>
              <a:gd name="connsiteY3" fmla="*/ 752701 h 5926406"/>
              <a:gd name="connsiteX4" fmla="*/ 4964805 w 4964805"/>
              <a:gd name="connsiteY4" fmla="*/ 0 h 5926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64805" h="5926406">
                <a:moveTo>
                  <a:pt x="449822" y="5926406"/>
                </a:moveTo>
                <a:lnTo>
                  <a:pt x="354825" y="5797489"/>
                </a:lnTo>
                <a:cubicBezTo>
                  <a:pt x="58859" y="5355524"/>
                  <a:pt x="-54026" y="4843176"/>
                  <a:pt x="23970" y="4360476"/>
                </a:cubicBezTo>
                <a:cubicBezTo>
                  <a:pt x="242354" y="3008247"/>
                  <a:pt x="1606832" y="1675983"/>
                  <a:pt x="3043552" y="752701"/>
                </a:cubicBezTo>
                <a:cubicBezTo>
                  <a:pt x="3566944" y="417419"/>
                  <a:pt x="4253941" y="148005"/>
                  <a:pt x="4964805" y="0"/>
                </a:cubicBez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1A524F-2D8D-0A8A-6536-84D33FC62AE5}"/>
              </a:ext>
            </a:extLst>
          </p:cNvPr>
          <p:cNvSpPr txBox="1"/>
          <p:nvPr/>
        </p:nvSpPr>
        <p:spPr>
          <a:xfrm>
            <a:off x="6908383" y="66500"/>
            <a:ext cx="5938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Root2Remedy- GitHub</a:t>
            </a:r>
            <a:endParaRPr lang="en-US" dirty="0">
              <a:solidFill>
                <a:schemeClr val="bg1"/>
              </a:solidFill>
              <a:highlight>
                <a:srgbClr val="808000"/>
              </a:highlight>
              <a:latin typeface="Lava Devanagari" pitchFamily="2" charset="77"/>
              <a:cs typeface="Lava Devanagari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A4BD6C-146C-B352-2E3D-C64F7DD86DA4}"/>
              </a:ext>
            </a:extLst>
          </p:cNvPr>
          <p:cNvSpPr txBox="1"/>
          <p:nvPr/>
        </p:nvSpPr>
        <p:spPr>
          <a:xfrm>
            <a:off x="7028838" y="4507155"/>
            <a:ext cx="50595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</a:rPr>
              <a:t>Source Code / Tutorials Used: </a:t>
            </a:r>
          </a:p>
          <a:p>
            <a:endParaRPr lang="en-US" dirty="0">
              <a:highlight>
                <a:srgbClr val="808000"/>
              </a:highlight>
              <a:latin typeface="Lava Devanagari" pitchFamily="2" charset="77"/>
              <a:cs typeface="Lava Devanagari" pitchFamily="2" charset="77"/>
            </a:endParaRPr>
          </a:p>
          <a:p>
            <a:r>
              <a:rPr lang="en-US" dirty="0">
                <a:solidFill>
                  <a:schemeClr val="bg1"/>
                </a:solidFill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repository assisted in creating a JSON file</a:t>
            </a:r>
          </a:p>
          <a:p>
            <a:endParaRPr lang="en-US" dirty="0">
              <a:solidFill>
                <a:srgbClr val="6A392F"/>
              </a:solidFill>
              <a:highlight>
                <a:srgbClr val="808000"/>
              </a:highlight>
              <a:latin typeface="Lava Devanagari" pitchFamily="2" charset="77"/>
              <a:cs typeface="Lava Devanagari" pitchFamily="2" charset="77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dirty="0">
              <a:solidFill>
                <a:srgbClr val="6A392F"/>
              </a:solidFill>
              <a:latin typeface="Lava Devanagari" pitchFamily="2" charset="77"/>
              <a:cs typeface="Lava Devanagari" pitchFamily="2" charset="77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rgbClr val="6A392F"/>
                </a:solidFill>
                <a:latin typeface="Lava Devanagari" pitchFamily="2" charset="77"/>
                <a:cs typeface="Lava Devanagari" pitchFamily="2" charset="7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US" dirty="0">
              <a:latin typeface="Lava Devanagari" pitchFamily="2" charset="77"/>
              <a:cs typeface="Lava Devanagari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D6397E-CEF8-67F0-59D7-82B5B5B29AB3}"/>
              </a:ext>
            </a:extLst>
          </p:cNvPr>
          <p:cNvSpPr txBox="1"/>
          <p:nvPr/>
        </p:nvSpPr>
        <p:spPr>
          <a:xfrm>
            <a:off x="7028837" y="5384318"/>
            <a:ext cx="5938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repository that helped with inputing remedies</a:t>
            </a:r>
            <a:endParaRPr lang="en-US" dirty="0">
              <a:solidFill>
                <a:schemeClr val="bg1"/>
              </a:solidFill>
              <a:highlight>
                <a:srgbClr val="808000"/>
              </a:highlight>
              <a:latin typeface="Lava Devanagari" pitchFamily="2" charset="77"/>
              <a:cs typeface="Lava Devanagari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9B4DDA-BC4E-1810-F344-6552572F2E43}"/>
              </a:ext>
            </a:extLst>
          </p:cNvPr>
          <p:cNvSpPr txBox="1"/>
          <p:nvPr/>
        </p:nvSpPr>
        <p:spPr>
          <a:xfrm>
            <a:off x="224246" y="859030"/>
            <a:ext cx="6667018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</a:rPr>
              <a:t>I chose this idea because I have always felt a strong connection to traditional / holistic healing and the ancestral wisdom passed down in our communities. In many indigenous households, healing did not always come from a prescription. It came from what was growing in the garden , what your elders taught, or what someone made with intention and care.  Because we are moving into a digital age, I wanted to create something that could preserve that legacy. Its important for our generation to keep that knowledge alive, accessible, and respected. From Root 2 Remedy is my way of honoring the past and presenting it in a way that welcomes a community. </a:t>
            </a:r>
          </a:p>
          <a:p>
            <a:pPr algn="ctr">
              <a:lnSpc>
                <a:spcPct val="150000"/>
              </a:lnSpc>
            </a:pPr>
            <a:r>
              <a:rPr lang="en-US" sz="1600" dirty="0"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</a:rPr>
              <a:t>From Root 2 Remedy was built with FLASK. A JSON folder was created to extract a dictionary of herbs from a government herbal medicine guide.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9BCB68-0C03-AC0E-5B48-1C65A8180872}"/>
              </a:ext>
            </a:extLst>
          </p:cNvPr>
          <p:cNvSpPr txBox="1"/>
          <p:nvPr/>
        </p:nvSpPr>
        <p:spPr>
          <a:xfrm>
            <a:off x="7028836" y="5770509"/>
            <a:ext cx="4826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Flask Tutorial (i.e search bar)</a:t>
            </a:r>
            <a:endParaRPr lang="en-US" dirty="0">
              <a:solidFill>
                <a:schemeClr val="bg1"/>
              </a:solidFill>
              <a:highlight>
                <a:srgbClr val="808000"/>
              </a:highlight>
              <a:latin typeface="Lava Devanagari" pitchFamily="2" charset="77"/>
              <a:cs typeface="Lava Devanagari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BE0AB1-A352-EAF7-FBAA-A36394493662}"/>
              </a:ext>
            </a:extLst>
          </p:cNvPr>
          <p:cNvSpPr txBox="1"/>
          <p:nvPr/>
        </p:nvSpPr>
        <p:spPr>
          <a:xfrm>
            <a:off x="7028836" y="6150649"/>
            <a:ext cx="4386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highlight>
                  <a:srgbClr val="808000"/>
                </a:highlight>
                <a:latin typeface="Lava Devanagari" pitchFamily="2" charset="77"/>
                <a:cs typeface="Lava Devanagari" pitchFamily="2" charset="7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GOV. Herbal Supplements Library</a:t>
            </a:r>
            <a:endParaRPr lang="en-US" b="1" dirty="0">
              <a:solidFill>
                <a:schemeClr val="bg1"/>
              </a:solidFill>
              <a:highlight>
                <a:srgbClr val="808000"/>
              </a:highlight>
              <a:latin typeface="Lava Devanagari" pitchFamily="2" charset="77"/>
              <a:cs typeface="Lava Devanagar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30279460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Blush 3">
      <a:dk1>
        <a:sysClr val="windowText" lastClr="000000"/>
      </a:dk1>
      <a:lt1>
        <a:sysClr val="window" lastClr="FFFFFF"/>
      </a:lt1>
      <a:dk2>
        <a:srgbClr val="B15E4E"/>
      </a:dk2>
      <a:lt2>
        <a:srgbClr val="FFFFFF"/>
      </a:lt2>
      <a:accent1>
        <a:srgbClr val="C5B096"/>
      </a:accent1>
      <a:accent2>
        <a:srgbClr val="ECA855"/>
      </a:accent2>
      <a:accent3>
        <a:srgbClr val="9BBFB0"/>
      </a:accent3>
      <a:accent4>
        <a:srgbClr val="A9AEA7"/>
      </a:accent4>
      <a:accent5>
        <a:srgbClr val="6A787C"/>
      </a:accent5>
      <a:accent6>
        <a:srgbClr val="3B4345"/>
      </a:accent6>
      <a:hlink>
        <a:srgbClr val="ECA855"/>
      </a:hlink>
      <a:folHlink>
        <a:srgbClr val="6A392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4377</TotalTime>
  <Words>279</Words>
  <Application>Microsoft Macintosh PowerPoint</Application>
  <PresentationFormat>Widescreen</PresentationFormat>
  <Paragraphs>19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Aptos</vt:lpstr>
      <vt:lpstr>Arial</vt:lpstr>
      <vt:lpstr>Avenir Next LT Pro</vt:lpstr>
      <vt:lpstr>Avenir Next LT Pro Light</vt:lpstr>
      <vt:lpstr>Lava Devanagari</vt:lpstr>
      <vt:lpstr>Sitka Subheading</vt:lpstr>
      <vt:lpstr>PebbleVTI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Ryann Williams</dc:creator>
  <cp:lastModifiedBy>Ryann Williams</cp:lastModifiedBy>
  <cp:revision>3</cp:revision>
  <dcterms:created xsi:type="dcterms:W3CDTF">2025-04-29T17:04:41Z</dcterms:created>
  <dcterms:modified xsi:type="dcterms:W3CDTF">2025-05-02T19:03:53Z</dcterms:modified>
</cp:coreProperties>
</file>

<file path=docProps/thumbnail.jpeg>
</file>